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3" r:id="rId3"/>
    <p:sldId id="262" r:id="rId4"/>
    <p:sldId id="261" r:id="rId5"/>
    <p:sldId id="256" r:id="rId6"/>
    <p:sldId id="259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E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93"/>
    <p:restoredTop sz="88948"/>
  </p:normalViewPr>
  <p:slideViewPr>
    <p:cSldViewPr snapToGrid="0" snapToObjects="1">
      <p:cViewPr varScale="1">
        <p:scale>
          <a:sx n="115" d="100"/>
          <a:sy n="115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6FD51-979A-6340-8883-34A2D6F4EAF0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3C019-F19D-D643-B300-ADED305B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15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github.com/axios/axio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github.com/axios/axio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 </a:t>
            </a:r>
            <a:r>
              <a:rPr lang="en-US" dirty="0" err="1" smtClean="0"/>
              <a:t>compte</a:t>
            </a:r>
            <a:r>
              <a:rPr lang="en-US" dirty="0" smtClean="0"/>
              <a:t>, 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Delete</a:t>
            </a:r>
          </a:p>
          <a:p>
            <a:r>
              <a:rPr lang="en-US" dirty="0" err="1" smtClean="0"/>
              <a:t>Enlever</a:t>
            </a:r>
            <a:r>
              <a:rPr lang="en-US" dirty="0" smtClean="0"/>
              <a:t> des </a:t>
            </a:r>
            <a:r>
              <a:rPr lang="en-US" dirty="0" err="1" smtClean="0"/>
              <a:t>favoris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Agrandir</a:t>
            </a:r>
            <a:r>
              <a:rPr lang="en-US" dirty="0" smtClean="0"/>
              <a:t> l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3C019-F19D-D643-B300-ADED305B28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‘MOCKER” : je </a:t>
            </a:r>
            <a:r>
              <a:rPr lang="en-US" dirty="0" err="1" smtClean="0"/>
              <a:t>remplace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par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autre</a:t>
            </a:r>
            <a:r>
              <a:rPr lang="en-US" dirty="0" smtClean="0"/>
              <a:t> (pour determiner le comportment </a:t>
            </a:r>
            <a:r>
              <a:rPr lang="en-US" dirty="0" err="1" smtClean="0"/>
              <a:t>que</a:t>
            </a:r>
            <a:r>
              <a:rPr lang="en-US" dirty="0" smtClean="0"/>
              <a:t> ma </a:t>
            </a:r>
            <a:r>
              <a:rPr lang="en-US" dirty="0" err="1" smtClean="0"/>
              <a:t>fonction</a:t>
            </a:r>
            <a:r>
              <a:rPr lang="en-US" dirty="0" smtClean="0"/>
              <a:t> aura) </a:t>
            </a:r>
            <a:r>
              <a:rPr lang="en-US" dirty="0" err="1" smtClean="0"/>
              <a:t>exemple</a:t>
            </a:r>
            <a:r>
              <a:rPr lang="en-US" dirty="0" smtClean="0"/>
              <a:t>: </a:t>
            </a:r>
            <a:r>
              <a:rPr lang="en-US" dirty="0" err="1" smtClean="0"/>
              <a:t>mes</a:t>
            </a:r>
            <a:r>
              <a:rPr lang="en-US" dirty="0" smtClean="0"/>
              <a:t> tests dependent de </a:t>
            </a:r>
            <a:r>
              <a:rPr lang="en-US" dirty="0" err="1" smtClean="0"/>
              <a:t>Axios</a:t>
            </a:r>
            <a:r>
              <a:rPr lang="en-US" dirty="0" smtClean="0"/>
              <a:t> </a:t>
            </a:r>
            <a:r>
              <a:rPr lang="en-US" dirty="0" err="1" smtClean="0"/>
              <a:t>donc</a:t>
            </a:r>
            <a:r>
              <a:rPr lang="en-US" dirty="0" smtClean="0"/>
              <a:t> je </a:t>
            </a:r>
            <a:r>
              <a:rPr lang="en-US" dirty="0" err="1" smtClean="0"/>
              <a:t>vais</a:t>
            </a:r>
            <a:r>
              <a:rPr lang="en-US" dirty="0" smtClean="0"/>
              <a:t> mocker le wrapper qui fait les appels a AXIOS pour </a:t>
            </a:r>
            <a:r>
              <a:rPr lang="en-US" dirty="0" err="1" smtClean="0"/>
              <a:t>effectuer</a:t>
            </a:r>
            <a:r>
              <a:rPr lang="en-US" dirty="0" smtClean="0"/>
              <a:t> </a:t>
            </a:r>
            <a:r>
              <a:rPr lang="en-US" dirty="0" err="1" smtClean="0"/>
              <a:t>mes</a:t>
            </a:r>
            <a:r>
              <a:rPr lang="en-US" dirty="0" smtClean="0"/>
              <a:t> </a:t>
            </a:r>
            <a:r>
              <a:rPr lang="en-US" dirty="0" err="1" smtClean="0"/>
              <a:t>propres</a:t>
            </a:r>
            <a:r>
              <a:rPr lang="en-US" dirty="0" smtClean="0"/>
              <a:t> tests  </a:t>
            </a:r>
          </a:p>
          <a:p>
            <a:endParaRPr lang="en-US" dirty="0" smtClean="0"/>
          </a:p>
          <a:p>
            <a:pPr algn="just"/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JEST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: runner =&gt;  lancer </a:t>
            </a: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mes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tests </a:t>
            </a:r>
          </a:p>
          <a:p>
            <a:pPr algn="just"/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algn="just"/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tête,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élaboré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stratégie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basée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stack technique 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unitaire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template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mockons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les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dépendances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axios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mockons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les sous-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 shallow »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-test-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testons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statiques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template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CSS, structure du HTML, …) grâce aux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Jest.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possible,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interactions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l’utilisateur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déclenchant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évènements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-test-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(trigger(‘click’))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possible,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assertions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template, 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-test-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stratégie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unitaire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concentrer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davantage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comportement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plutôt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implémentation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technique.</a:t>
            </a:r>
          </a:p>
          <a:p>
            <a:pPr algn="just"/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algn="just"/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Enzyme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: un ensemble de </a:t>
            </a: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methodes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pour </a:t>
            </a: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interargir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avec mon code (</a:t>
            </a:r>
            <a:r>
              <a:rPr lang="en-US" i="1" dirty="0" err="1" smtClean="0">
                <a:latin typeface="Candara" charset="0"/>
                <a:ea typeface="Candara" charset="0"/>
                <a:cs typeface="Candara" charset="0"/>
              </a:rPr>
              <a:t>exemple</a:t>
            </a:r>
            <a:r>
              <a:rPr lang="en-US" i="1" dirty="0" smtClean="0">
                <a:latin typeface="Candara" charset="0"/>
                <a:ea typeface="Candara" charset="0"/>
                <a:cs typeface="Candara" charset="0"/>
              </a:rPr>
              <a:t> de la </a:t>
            </a:r>
            <a:r>
              <a:rPr lang="en-US" i="1" dirty="0" err="1" smtClean="0">
                <a:latin typeface="Candara" charset="0"/>
                <a:ea typeface="Candara" charset="0"/>
                <a:cs typeface="Candara" charset="0"/>
              </a:rPr>
              <a:t>methode</a:t>
            </a:r>
            <a:r>
              <a:rPr lang="en-US" i="1" dirty="0" smtClean="0">
                <a:latin typeface="Candara" charset="0"/>
                <a:ea typeface="Candara" charset="0"/>
                <a:cs typeface="Candara" charset="0"/>
              </a:rPr>
              <a:t> shallow: Creer de </a:t>
            </a:r>
            <a:r>
              <a:rPr lang="en-US" i="1" dirty="0" err="1" smtClean="0">
                <a:latin typeface="Candara" charset="0"/>
                <a:ea typeface="Candara" charset="0"/>
                <a:cs typeface="Candara" charset="0"/>
              </a:rPr>
              <a:t>fausses</a:t>
            </a:r>
            <a:r>
              <a:rPr lang="en-US" i="1" dirty="0" smtClean="0">
                <a:latin typeface="Candara" charset="0"/>
                <a:ea typeface="Candara" charset="0"/>
                <a:cs typeface="Candara" charset="0"/>
              </a:rPr>
              <a:t> instances de mon component pour le tester.</a:t>
            </a:r>
          </a:p>
          <a:p>
            <a:pPr algn="just"/>
            <a:endParaRPr lang="en-US" i="1" dirty="0" smtClean="0">
              <a:latin typeface="Candara" charset="0"/>
              <a:ea typeface="Candara" charset="0"/>
              <a:cs typeface="Candara" charset="0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sèche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technique :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jest.mock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dépendances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shallow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automatiquement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sous-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test de non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régression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statiques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interaction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l’utilisateur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wrapper.find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récupérer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DOM pour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évènements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faire des assertions.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tester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coverage : </a:t>
            </a:r>
            <a:r>
              <a:rPr lang="en-US" dirty="0" smtClean="0"/>
              <a:t>"coverage": "jest --verbose --coverage &amp;&amp; open ./coverage/</a:t>
            </a:r>
            <a:r>
              <a:rPr lang="en-US" dirty="0" err="1" smtClean="0"/>
              <a:t>lcov</a:t>
            </a:r>
            <a:r>
              <a:rPr lang="en-US" dirty="0" smtClean="0"/>
              <a:t>-report/</a:t>
            </a:r>
            <a:r>
              <a:rPr lang="en-US" dirty="0" err="1" smtClean="0"/>
              <a:t>index.html</a:t>
            </a:r>
            <a:r>
              <a:rPr lang="en-US" dirty="0" smtClean="0"/>
              <a:t>”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package.json</a:t>
            </a:r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terminal : yarn coverage </a:t>
            </a:r>
          </a:p>
          <a:p>
            <a:pPr fontAlgn="base"/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 await: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l’opération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déclenchée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l’appel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terminée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récupérer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valeur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retour.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 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depuis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appel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fait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Promise.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récupérer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valeur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retour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n’importe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Promise.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technique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opérateurs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place 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en premier lieu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déclare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préciser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place "await"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d’appeler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aura pour but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dernière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magique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réalité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automatiquement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transformer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Promise 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résoudre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avec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"return". 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accès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Await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forcer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code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Promise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résolue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erreur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seulement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précédée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Promise.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3C019-F19D-D643-B300-ADED305B28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7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‘MOCKER” : je </a:t>
            </a:r>
            <a:r>
              <a:rPr lang="en-US" dirty="0" err="1" smtClean="0"/>
              <a:t>remplace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par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autre</a:t>
            </a:r>
            <a:r>
              <a:rPr lang="en-US" dirty="0" smtClean="0"/>
              <a:t> (pour determiner le comportment </a:t>
            </a:r>
            <a:r>
              <a:rPr lang="en-US" dirty="0" err="1" smtClean="0"/>
              <a:t>que</a:t>
            </a:r>
            <a:r>
              <a:rPr lang="en-US" dirty="0" smtClean="0"/>
              <a:t> ma </a:t>
            </a:r>
            <a:r>
              <a:rPr lang="en-US" dirty="0" err="1" smtClean="0"/>
              <a:t>fonction</a:t>
            </a:r>
            <a:r>
              <a:rPr lang="en-US" dirty="0" smtClean="0"/>
              <a:t> aura) </a:t>
            </a:r>
            <a:r>
              <a:rPr lang="en-US" dirty="0" err="1" smtClean="0"/>
              <a:t>exemple</a:t>
            </a:r>
            <a:r>
              <a:rPr lang="en-US" dirty="0" smtClean="0"/>
              <a:t>: </a:t>
            </a:r>
            <a:r>
              <a:rPr lang="en-US" dirty="0" err="1" smtClean="0"/>
              <a:t>mes</a:t>
            </a:r>
            <a:r>
              <a:rPr lang="en-US" dirty="0" smtClean="0"/>
              <a:t> tests dependent de </a:t>
            </a:r>
            <a:r>
              <a:rPr lang="en-US" dirty="0" err="1" smtClean="0"/>
              <a:t>Axios</a:t>
            </a:r>
            <a:r>
              <a:rPr lang="en-US" dirty="0" smtClean="0"/>
              <a:t> </a:t>
            </a:r>
            <a:r>
              <a:rPr lang="en-US" dirty="0" err="1" smtClean="0"/>
              <a:t>donc</a:t>
            </a:r>
            <a:r>
              <a:rPr lang="en-US" dirty="0" smtClean="0"/>
              <a:t> je </a:t>
            </a:r>
            <a:r>
              <a:rPr lang="en-US" dirty="0" err="1" smtClean="0"/>
              <a:t>vais</a:t>
            </a:r>
            <a:r>
              <a:rPr lang="en-US" dirty="0" smtClean="0"/>
              <a:t> mocker le wrapper qui fait les appels a AXIOS pour </a:t>
            </a:r>
            <a:r>
              <a:rPr lang="en-US" dirty="0" err="1" smtClean="0"/>
              <a:t>effectuer</a:t>
            </a:r>
            <a:r>
              <a:rPr lang="en-US" dirty="0" smtClean="0"/>
              <a:t> </a:t>
            </a:r>
            <a:r>
              <a:rPr lang="en-US" dirty="0" err="1" smtClean="0"/>
              <a:t>mes</a:t>
            </a:r>
            <a:r>
              <a:rPr lang="en-US" dirty="0" smtClean="0"/>
              <a:t> </a:t>
            </a:r>
            <a:r>
              <a:rPr lang="en-US" dirty="0" err="1" smtClean="0"/>
              <a:t>propres</a:t>
            </a:r>
            <a:r>
              <a:rPr lang="en-US" dirty="0" smtClean="0"/>
              <a:t> tests  </a:t>
            </a:r>
          </a:p>
          <a:p>
            <a:endParaRPr lang="en-US" dirty="0" smtClean="0"/>
          </a:p>
          <a:p>
            <a:pPr algn="just"/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JEST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: runner =&gt;  lancer </a:t>
            </a: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mes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tests </a:t>
            </a:r>
          </a:p>
          <a:p>
            <a:pPr algn="just"/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algn="just"/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tête,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élaboré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stratégie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basée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stack technique 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unitaire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template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mockons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les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dépendances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axios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mockons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 les sous-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 shallow »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-test-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testons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statiques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template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CSS, structure du HTML, …) grâce aux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Jest.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possible,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interactions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l’utilisateur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déclenchant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évènements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-test-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(trigger(‘click’))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possible,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assertions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template, 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-test-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stratégie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unitaire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concentrer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davantage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comportement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plutôt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implémentation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technique.</a:t>
            </a:r>
          </a:p>
          <a:p>
            <a:pPr algn="just"/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algn="just"/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Enzyme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: un ensemble de </a:t>
            </a: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methodes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pour </a:t>
            </a: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interargir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avec mon code (</a:t>
            </a:r>
            <a:r>
              <a:rPr lang="en-US" i="1" dirty="0" err="1" smtClean="0">
                <a:latin typeface="Candara" charset="0"/>
                <a:ea typeface="Candara" charset="0"/>
                <a:cs typeface="Candara" charset="0"/>
              </a:rPr>
              <a:t>exemple</a:t>
            </a:r>
            <a:r>
              <a:rPr lang="en-US" i="1" dirty="0" smtClean="0">
                <a:latin typeface="Candara" charset="0"/>
                <a:ea typeface="Candara" charset="0"/>
                <a:cs typeface="Candara" charset="0"/>
              </a:rPr>
              <a:t> de la </a:t>
            </a:r>
            <a:r>
              <a:rPr lang="en-US" i="1" dirty="0" err="1" smtClean="0">
                <a:latin typeface="Candara" charset="0"/>
                <a:ea typeface="Candara" charset="0"/>
                <a:cs typeface="Candara" charset="0"/>
              </a:rPr>
              <a:t>methode</a:t>
            </a:r>
            <a:r>
              <a:rPr lang="en-US" i="1" dirty="0" smtClean="0">
                <a:latin typeface="Candara" charset="0"/>
                <a:ea typeface="Candara" charset="0"/>
                <a:cs typeface="Candara" charset="0"/>
              </a:rPr>
              <a:t> shallow: Creer de </a:t>
            </a:r>
            <a:r>
              <a:rPr lang="en-US" i="1" dirty="0" err="1" smtClean="0">
                <a:latin typeface="Candara" charset="0"/>
                <a:ea typeface="Candara" charset="0"/>
                <a:cs typeface="Candara" charset="0"/>
              </a:rPr>
              <a:t>fausses</a:t>
            </a:r>
            <a:r>
              <a:rPr lang="en-US" i="1" dirty="0" smtClean="0">
                <a:latin typeface="Candara" charset="0"/>
                <a:ea typeface="Candara" charset="0"/>
                <a:cs typeface="Candara" charset="0"/>
              </a:rPr>
              <a:t> instances de mon component pour le tester.</a:t>
            </a:r>
          </a:p>
          <a:p>
            <a:pPr algn="just"/>
            <a:endParaRPr lang="en-US" i="1" dirty="0" smtClean="0">
              <a:latin typeface="Candara" charset="0"/>
              <a:ea typeface="Candara" charset="0"/>
              <a:cs typeface="Candara" charset="0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sèche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technique :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jest.mock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dépendances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shallow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automatiquement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sous-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test de non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régression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statiques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interaction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l’utilisateur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wrapper.find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récupérer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DOM pour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évènements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faire des assertions.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tester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coverage : </a:t>
            </a:r>
            <a:r>
              <a:rPr lang="en-US" dirty="0" smtClean="0"/>
              <a:t>"coverage": "jest --verbose --coverage &amp;&amp; open ./coverage/</a:t>
            </a:r>
            <a:r>
              <a:rPr lang="en-US" dirty="0" err="1" smtClean="0"/>
              <a:t>lcov</a:t>
            </a:r>
            <a:r>
              <a:rPr lang="en-US" dirty="0" smtClean="0"/>
              <a:t>-report/</a:t>
            </a:r>
            <a:r>
              <a:rPr lang="en-US" dirty="0" err="1" smtClean="0"/>
              <a:t>index.html</a:t>
            </a:r>
            <a:r>
              <a:rPr lang="en-US" dirty="0" smtClean="0"/>
              <a:t>”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package.json</a:t>
            </a:r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terminal : yarn coverage </a:t>
            </a:r>
          </a:p>
          <a:p>
            <a:pPr fontAlgn="base"/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 await: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l’opération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déclenchée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l’appel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terminée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récupérer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valeur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retour.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 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depuis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appel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fait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Promise.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récupérer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valeur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retour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n’importe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Promise.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technique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opérateurs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place 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en premier lieu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déclare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préciser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place "await"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d’appeler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aura pour but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dernière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magique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réalité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automatiquement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transformer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Promise 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résoudre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avec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"return". Grâce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accès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Await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forcer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code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Promise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résolue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erreur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seulement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précédée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d’attendre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Promise.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de test car 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Le wrapper ne fait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dameliorer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promise js 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rajoutant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log,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dinteret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tester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promises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language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3C019-F19D-D643-B300-ADED305B28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5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7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3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183E8-2C2D-884C-BB7A-353FEB7D770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D173E-7752-EC4F-AD98-295978C9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0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 rot="5400000">
            <a:off x="4205415" y="-1128585"/>
            <a:ext cx="3781168" cy="121920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vert270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234778"/>
            <a:ext cx="6684002" cy="99786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2743200" algn="ctr"/>
              </a:tabLst>
            </a:pPr>
            <a:endParaRPr lang="fr-FR" sz="5400" b="1" kern="1400" cap="all" dirty="0" smtClean="0">
              <a:solidFill>
                <a:srgbClr val="44546A"/>
              </a:solidFill>
              <a:latin typeface="Tahoma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Candara" charset="0"/>
                <a:ea typeface="Candara" charset="0"/>
                <a:cs typeface="Candara" charset="0"/>
              </a:rPr>
              <a:t>{</a:t>
            </a:r>
            <a:r>
              <a:rPr lang="en-US" sz="6000" b="1" dirty="0">
                <a:solidFill>
                  <a:srgbClr val="0070C0"/>
                </a:solidFill>
                <a:latin typeface="Candara" charset="0"/>
                <a:ea typeface="Candara" charset="0"/>
                <a:cs typeface="Candara" charset="0"/>
              </a:rPr>
              <a:t>Epicture</a:t>
            </a:r>
            <a:r>
              <a:rPr lang="en-US" sz="6000" b="1" dirty="0" smtClean="0">
                <a:solidFill>
                  <a:srgbClr val="0070C0"/>
                </a:solidFill>
                <a:latin typeface="Candara" charset="0"/>
                <a:ea typeface="Candara" charset="0"/>
                <a:cs typeface="Candara" charset="0"/>
              </a:rPr>
              <a:t>.}</a:t>
            </a:r>
            <a:endParaRPr lang="en-US" sz="3600" dirty="0">
              <a:latin typeface="Candara" charset="0"/>
              <a:ea typeface="Candara" charset="0"/>
              <a:cs typeface="Candara" charset="0"/>
            </a:endParaRPr>
          </a:p>
          <a:p>
            <a:pPr algn="ctr"/>
            <a:r>
              <a:rPr lang="en-US" sz="2400" dirty="0">
                <a:latin typeface="Candara" charset="0"/>
                <a:ea typeface="Candara" charset="0"/>
                <a:cs typeface="Candara" charset="0"/>
              </a:rPr>
              <a:t>Coding Academy | Epitech </a:t>
            </a:r>
            <a:r>
              <a:rPr lang="en-US" sz="2400" dirty="0" smtClean="0">
                <a:latin typeface="Candara" charset="0"/>
                <a:ea typeface="Candara" charset="0"/>
                <a:cs typeface="Candara" charset="0"/>
              </a:rPr>
              <a:t>Toulouse</a:t>
            </a:r>
          </a:p>
          <a:p>
            <a:pPr algn="ctr"/>
            <a:endParaRPr lang="en-US" sz="2000" dirty="0">
              <a:latin typeface="Candara" charset="0"/>
              <a:ea typeface="Candara" charset="0"/>
              <a:cs typeface="Candara" charset="0"/>
            </a:endParaRPr>
          </a:p>
          <a:p>
            <a:pPr algn="ctr">
              <a:spcAft>
                <a:spcPts val="0"/>
              </a:spcAft>
              <a:tabLst>
                <a:tab pos="2743200" algn="ctr"/>
              </a:tabLst>
            </a:pPr>
            <a:endParaRPr lang="fr-FR" sz="1400" b="1" cap="all" dirty="0" smtClean="0">
              <a:solidFill>
                <a:srgbClr val="00B0F0"/>
              </a:solidFill>
              <a:latin typeface="Avenir Book" charset="0"/>
              <a:ea typeface="Apple Color Emoji" charset="-128"/>
              <a:cs typeface="Times New Roman" charset="0"/>
            </a:endParaRPr>
          </a:p>
          <a:p>
            <a:pPr algn="ctr">
              <a:spcAft>
                <a:spcPts val="0"/>
              </a:spcAft>
              <a:tabLst>
                <a:tab pos="2743200" algn="ctr"/>
              </a:tabLst>
            </a:pPr>
            <a:endParaRPr lang="fr-FR" sz="1400" b="1" cap="all" dirty="0" smtClean="0">
              <a:solidFill>
                <a:srgbClr val="00B0F0"/>
              </a:solidFill>
              <a:latin typeface="Avenir Book" charset="0"/>
              <a:ea typeface="Apple Color Emoji" charset="-128"/>
              <a:cs typeface="Times New Roman" charset="0"/>
            </a:endParaRPr>
          </a:p>
          <a:p>
            <a:pPr algn="ctr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</a:pPr>
            <a:endParaRPr lang="fr-FR" sz="1600" b="1" cap="all" dirty="0" smtClean="0">
              <a:solidFill>
                <a:srgbClr val="0070C0"/>
              </a:solidFill>
              <a:latin typeface="Candara" charset="0"/>
              <a:ea typeface="Candara" charset="0"/>
              <a:cs typeface="Candara" charset="0"/>
            </a:endParaRPr>
          </a:p>
          <a:p>
            <a:endParaRPr lang="en-US" sz="1400" dirty="0" smtClean="0">
              <a:latin typeface="Candara" charset="0"/>
              <a:ea typeface="Candara" charset="0"/>
              <a:cs typeface="Candara" charset="0"/>
            </a:endParaRPr>
          </a:p>
          <a:p>
            <a:endParaRPr lang="en-US" sz="1400" dirty="0">
              <a:latin typeface="Candara" charset="0"/>
              <a:ea typeface="Candara" charset="0"/>
              <a:cs typeface="Candara" charset="0"/>
            </a:endParaRPr>
          </a:p>
          <a:p>
            <a:endParaRPr lang="en-US" sz="1400" dirty="0" smtClean="0">
              <a:latin typeface="Candara" charset="0"/>
              <a:ea typeface="Candara" charset="0"/>
              <a:cs typeface="Candara" charset="0"/>
            </a:endParaRPr>
          </a:p>
          <a:p>
            <a:endParaRPr lang="en-US" sz="1400" dirty="0">
              <a:latin typeface="Candara" charset="0"/>
              <a:ea typeface="Candara" charset="0"/>
              <a:cs typeface="Candara" charset="0"/>
            </a:endParaRPr>
          </a:p>
          <a:p>
            <a:endParaRPr lang="en-US" sz="1400" dirty="0" smtClean="0">
              <a:latin typeface="Candara" charset="0"/>
              <a:ea typeface="Candara" charset="0"/>
              <a:cs typeface="Candara" charset="0"/>
            </a:endParaRPr>
          </a:p>
          <a:p>
            <a:endParaRPr lang="en-US" sz="1400" dirty="0">
              <a:latin typeface="Candara" charset="0"/>
              <a:ea typeface="Candara" charset="0"/>
              <a:cs typeface="Candara" charset="0"/>
            </a:endParaRPr>
          </a:p>
          <a:p>
            <a:endParaRPr lang="en-US" sz="1400" dirty="0" smtClean="0">
              <a:latin typeface="Candara" charset="0"/>
              <a:ea typeface="Candara" charset="0"/>
              <a:cs typeface="Candara" charset="0"/>
            </a:endParaRPr>
          </a:p>
          <a:p>
            <a:endParaRPr lang="en-US" dirty="0">
              <a:solidFill>
                <a:schemeClr val="bg1"/>
              </a:solidFill>
              <a:latin typeface="Candara" charset="0"/>
              <a:ea typeface="Candara" charset="0"/>
              <a:cs typeface="Candara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  <a:sym typeface="Wingdings"/>
              </a:rPr>
              <a:t>           </a:t>
            </a:r>
            <a:r>
              <a:rPr lang="en-US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Create a photo sharing platform using React Native, </a:t>
            </a:r>
          </a:p>
          <a:p>
            <a:r>
              <a:rPr lang="en-US" dirty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               a mobile application Framework. </a:t>
            </a:r>
          </a:p>
          <a:p>
            <a:pPr>
              <a:spcAft>
                <a:spcPts val="1200"/>
              </a:spcAft>
            </a:pPr>
            <a:endParaRPr lang="fr-FR" sz="1400" b="1" dirty="0" smtClean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 smtClean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 smtClean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 smtClean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 smtClean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fr-FR" sz="1400" b="1" dirty="0" smtClean="0">
              <a:solidFill>
                <a:srgbClr val="393D4C"/>
              </a:solidFill>
              <a:latin typeface="Avenir Book" charset="0"/>
              <a:ea typeface="Calibri" charset="0"/>
              <a:cs typeface="Times" charset="0"/>
            </a:endParaRPr>
          </a:p>
          <a:p>
            <a:pPr algn="ctr">
              <a:spcAft>
                <a:spcPts val="1200"/>
              </a:spcAft>
            </a:pPr>
            <a:endParaRPr lang="en-US" sz="1400" dirty="0">
              <a:latin typeface="Times New Roman" charset="0"/>
              <a:ea typeface="Calibri" charset="0"/>
            </a:endParaRPr>
          </a:p>
        </p:txBody>
      </p:sp>
      <p:pic>
        <p:nvPicPr>
          <p:cNvPr id="2050" name="Picture 2" descr="eact Native |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063" y="337238"/>
            <a:ext cx="1107737" cy="110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21" y="1556952"/>
            <a:ext cx="2718657" cy="4833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02" y="552140"/>
            <a:ext cx="2655158" cy="472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64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 flipH="1">
            <a:off x="3630994" y="1233548"/>
            <a:ext cx="5630761" cy="2902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71" y="647883"/>
            <a:ext cx="1665334" cy="2960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3" y="235699"/>
            <a:ext cx="1653881" cy="2940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0" y="3590396"/>
            <a:ext cx="1720166" cy="3058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22" y="3995392"/>
            <a:ext cx="1517850" cy="2698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28" y="4457510"/>
            <a:ext cx="1263676" cy="2246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07" y="4782248"/>
            <a:ext cx="1081138" cy="19220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19" y="4005565"/>
            <a:ext cx="1446939" cy="25723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37" y="235698"/>
            <a:ext cx="1653881" cy="29402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878" y="3964105"/>
            <a:ext cx="1444359" cy="2567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03" y="647883"/>
            <a:ext cx="1686725" cy="2998621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5" idx="3"/>
          </p:cNvCxnSpPr>
          <p:nvPr/>
        </p:nvCxnSpPr>
        <p:spPr>
          <a:xfrm>
            <a:off x="2488684" y="1705816"/>
            <a:ext cx="285649" cy="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4" idx="1"/>
          </p:cNvCxnSpPr>
          <p:nvPr/>
        </p:nvCxnSpPr>
        <p:spPr>
          <a:xfrm>
            <a:off x="4432515" y="1709639"/>
            <a:ext cx="708356" cy="4185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806205" y="1038386"/>
            <a:ext cx="211998" cy="1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9" y="4004284"/>
            <a:ext cx="1388914" cy="246918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176914" y="5831492"/>
            <a:ext cx="1375254" cy="2545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71765" y="5812276"/>
            <a:ext cx="1375254" cy="2545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flipV="1">
            <a:off x="2521826" y="3414348"/>
            <a:ext cx="2619045" cy="3591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" idx="2"/>
          </p:cNvCxnSpPr>
          <p:nvPr/>
        </p:nvCxnSpPr>
        <p:spPr>
          <a:xfrm>
            <a:off x="5973538" y="3608478"/>
            <a:ext cx="0" cy="386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1" idx="3"/>
            <a:endCxn id="9" idx="1"/>
          </p:cNvCxnSpPr>
          <p:nvPr/>
        </p:nvCxnSpPr>
        <p:spPr>
          <a:xfrm>
            <a:off x="3646413" y="5238875"/>
            <a:ext cx="989809" cy="105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715119" y="5119432"/>
            <a:ext cx="1039000" cy="3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555529" y="3608478"/>
            <a:ext cx="2343349" cy="903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14" idx="1"/>
          </p:cNvCxnSpPr>
          <p:nvPr/>
        </p:nvCxnSpPr>
        <p:spPr>
          <a:xfrm>
            <a:off x="8695276" y="1705814"/>
            <a:ext cx="5712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4" idx="3"/>
            <a:endCxn id="15" idx="0"/>
          </p:cNvCxnSpPr>
          <p:nvPr/>
        </p:nvCxnSpPr>
        <p:spPr>
          <a:xfrm>
            <a:off x="10920418" y="1705815"/>
            <a:ext cx="319640" cy="22582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13" idx="0"/>
          </p:cNvCxnSpPr>
          <p:nvPr/>
        </p:nvCxnSpPr>
        <p:spPr>
          <a:xfrm flipH="1">
            <a:off x="9477589" y="3203482"/>
            <a:ext cx="19606" cy="802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715119" y="3165283"/>
            <a:ext cx="1578323" cy="1616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ubtitle 2"/>
          <p:cNvSpPr txBox="1">
            <a:spLocks/>
          </p:cNvSpPr>
          <p:nvPr/>
        </p:nvSpPr>
        <p:spPr>
          <a:xfrm>
            <a:off x="0" y="-1"/>
            <a:ext cx="568036" cy="685800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vert270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SCHEMATISATION LIENS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27" y="194825"/>
            <a:ext cx="1680901" cy="29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3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 rot="5400000">
            <a:off x="5811981" y="-5811983"/>
            <a:ext cx="568036" cy="121920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vert270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USER EXPERIENCE &amp; FONCTIONNALITIES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6454" y="1743008"/>
            <a:ext cx="3312826" cy="614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implémenter l’API </a:t>
            </a:r>
            <a:r>
              <a:rPr lang="fr-FR" sz="1600" dirty="0" err="1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imgur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6454" y="2503728"/>
            <a:ext cx="3312826" cy="614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libri" charset="0"/>
                <a:ea typeface="Calibri" charset="0"/>
                <a:cs typeface="Times New Roman" charset="0"/>
              </a:rPr>
              <a:t>S’authentifier via </a:t>
            </a:r>
            <a:r>
              <a:rPr lang="fr-FR" sz="1600" dirty="0" err="1" smtClean="0">
                <a:solidFill>
                  <a:srgbClr val="002060"/>
                </a:solidFill>
                <a:latin typeface="Calibri" charset="0"/>
                <a:ea typeface="Calibri" charset="0"/>
                <a:cs typeface="Times New Roman" charset="0"/>
              </a:rPr>
              <a:t>Imgur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20" name="Picture 6" descr="mgur —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745" y="947726"/>
            <a:ext cx="1801665" cy="6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454" y="3290790"/>
            <a:ext cx="3312826" cy="614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Rechercher une image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454" y="4077852"/>
            <a:ext cx="3312826" cy="614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Télécharger une image sur la plateforme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454" y="4864914"/>
            <a:ext cx="3312826" cy="614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Gérer ses favoris : ajouter/supprimer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6454" y="5651976"/>
            <a:ext cx="3312826" cy="614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Filtrer les photos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433" y="1107492"/>
            <a:ext cx="331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latin typeface="Candara" charset="0"/>
                <a:ea typeface="Candara" charset="0"/>
                <a:cs typeface="Candara" charset="0"/>
              </a:rPr>
              <a:t>FONCTIONNALITES ATTENDUES</a:t>
            </a:r>
            <a:endParaRPr lang="en-US" sz="1600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3986" y="2817313"/>
            <a:ext cx="331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Candara" charset="0"/>
                <a:ea typeface="Candara" charset="0"/>
                <a:cs typeface="Candara" charset="0"/>
              </a:rPr>
              <a:t>BONUS</a:t>
            </a:r>
            <a:endParaRPr lang="fr-FR" sz="1600" b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73986" y="3333715"/>
            <a:ext cx="3312826" cy="614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Accéder a mes informations 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73986" y="4138450"/>
            <a:ext cx="3312826" cy="614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Voir ma galerie d’images téléchargées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73986" y="4943185"/>
            <a:ext cx="3312826" cy="614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Agrandir une image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73986" y="5743698"/>
            <a:ext cx="3312826" cy="6145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ts val="1700"/>
              </a:lnSpc>
              <a:spcAft>
                <a:spcPts val="1200"/>
              </a:spcAft>
            </a:pPr>
            <a:r>
              <a:rPr lang="fr-FR" sz="1600" dirty="0" smtClean="0">
                <a:solidFill>
                  <a:srgbClr val="002060"/>
                </a:solidFill>
                <a:latin typeface="Candara" charset="0"/>
                <a:ea typeface="Calibri" charset="0"/>
                <a:cs typeface="Times" charset="0"/>
              </a:rPr>
              <a:t>Supprimer une image</a:t>
            </a:r>
            <a:endParaRPr lang="fr-FR" sz="1600" dirty="0">
              <a:solidFill>
                <a:srgbClr val="002060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/>
          <a:stretch/>
        </p:blipFill>
        <p:spPr>
          <a:xfrm>
            <a:off x="4676510" y="1466694"/>
            <a:ext cx="3020245" cy="4855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/>
          <p:cNvSpPr/>
          <p:nvPr/>
        </p:nvSpPr>
        <p:spPr>
          <a:xfrm>
            <a:off x="7210389" y="5651106"/>
            <a:ext cx="374154" cy="340963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87717" y="5573216"/>
            <a:ext cx="374154" cy="34096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12587" y="4079033"/>
            <a:ext cx="185979" cy="61459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12587" y="3264448"/>
            <a:ext cx="185979" cy="61459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12587" y="4864914"/>
            <a:ext cx="185979" cy="6145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374700" y="3333715"/>
            <a:ext cx="185979" cy="61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57731" y="5617440"/>
            <a:ext cx="374154" cy="3409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580402" y="5557782"/>
            <a:ext cx="462689" cy="4342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12586" y="5651105"/>
            <a:ext cx="185979" cy="61459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16200000">
            <a:off x="5973805" y="39660"/>
            <a:ext cx="425652" cy="33060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374699" y="4138450"/>
            <a:ext cx="185979" cy="61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wipe droite avec deux doigts geste | Télécharger Icons gratuitment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646" y="1834620"/>
            <a:ext cx="936017" cy="93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V="1">
            <a:off x="5541325" y="3230392"/>
            <a:ext cx="1266938" cy="12292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5878451" y="3515714"/>
            <a:ext cx="592685" cy="562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8" r="49742"/>
          <a:stretch/>
        </p:blipFill>
        <p:spPr>
          <a:xfrm>
            <a:off x="9591478" y="2171456"/>
            <a:ext cx="2295334" cy="9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9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 rot="5400000">
            <a:off x="5805163" y="-5805162"/>
            <a:ext cx="581674" cy="1219200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vert270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ARCHITECTURE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81194" y="1114070"/>
            <a:ext cx="3769991" cy="537972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ts val="1700"/>
              </a:lnSpc>
              <a:spcAft>
                <a:spcPts val="1200"/>
              </a:spcAft>
            </a:pPr>
            <a:r>
              <a:rPr lang="en-US" sz="1200" b="1" dirty="0">
                <a:effectLst/>
                <a:latin typeface="Candara" charset="0"/>
                <a:ea typeface="Calibri" charset="0"/>
                <a:cs typeface="Times New Roman" charset="0"/>
              </a:rPr>
              <a:t>Api:</a:t>
            </a:r>
            <a:r>
              <a:rPr lang="en-US" sz="1200" dirty="0">
                <a:effectLst/>
                <a:latin typeface="Candara" charset="0"/>
                <a:ea typeface="Calibri" charset="0"/>
                <a:cs typeface="Times New Roman" charset="0"/>
              </a:rPr>
              <a:t> </a:t>
            </a:r>
            <a:r>
              <a:rPr lang="en-US" sz="1200" dirty="0">
                <a:effectLst/>
                <a:latin typeface="Candara" charset="0"/>
                <a:ea typeface="Calibri" charset="0"/>
                <a:cs typeface="Times" charset="0"/>
              </a:rPr>
              <a:t>contains different requests from </a:t>
            </a:r>
            <a:r>
              <a:rPr lang="en-US" sz="1200" dirty="0" err="1">
                <a:effectLst/>
                <a:latin typeface="Candara" charset="0"/>
                <a:ea typeface="Calibri" charset="0"/>
                <a:cs typeface="Times" charset="0"/>
              </a:rPr>
              <a:t>Imgur</a:t>
            </a:r>
            <a:r>
              <a:rPr lang="en-US" sz="1200" dirty="0">
                <a:effectLst/>
                <a:latin typeface="Candara" charset="0"/>
                <a:ea typeface="Calibri" charset="0"/>
                <a:cs typeface="Times" charset="0"/>
              </a:rPr>
              <a:t> API.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algn="just">
              <a:lnSpc>
                <a:spcPts val="1700"/>
              </a:lnSpc>
              <a:spcAft>
                <a:spcPts val="1200"/>
              </a:spcAft>
            </a:pPr>
            <a:r>
              <a:rPr lang="en-US" sz="1200" b="1" dirty="0">
                <a:effectLst/>
                <a:latin typeface="Candara" charset="0"/>
                <a:ea typeface="Calibri" charset="0"/>
                <a:cs typeface="Times" charset="0"/>
              </a:rPr>
              <a:t>Assets:</a:t>
            </a:r>
            <a:r>
              <a:rPr lang="en-US" sz="1200" dirty="0">
                <a:effectLst/>
                <a:latin typeface="Candara" charset="0"/>
                <a:ea typeface="Calibri" charset="0"/>
                <a:cs typeface="Times" charset="0"/>
              </a:rPr>
              <a:t> is divided into two folders: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marL="342900" lvl="0" indent="-342900" algn="just">
              <a:lnSpc>
                <a:spcPts val="1700"/>
              </a:lnSpc>
              <a:spcAft>
                <a:spcPts val="1200"/>
              </a:spcAft>
              <a:buFont typeface="Symbol" charset="2"/>
              <a:buChar char=""/>
            </a:pP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 </a:t>
            </a:r>
            <a:r>
              <a:rPr lang="en-US" sz="1100" b="1" dirty="0">
                <a:effectLst/>
                <a:latin typeface="Candara" charset="0"/>
                <a:ea typeface="Calibri" charset="0"/>
                <a:cs typeface="Times" charset="0"/>
              </a:rPr>
              <a:t>styles</a:t>
            </a: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 that contains a shared style sheet and a custom component (</a:t>
            </a:r>
            <a:r>
              <a:rPr lang="en-US" sz="1100" i="1" dirty="0" err="1">
                <a:effectLst/>
                <a:latin typeface="Candara" charset="0"/>
                <a:ea typeface="Calibri" charset="0"/>
                <a:cs typeface="Times" charset="0"/>
              </a:rPr>
              <a:t>BaseContain</a:t>
            </a:r>
            <a:r>
              <a:rPr lang="en-US" sz="1100" dirty="0" err="1">
                <a:effectLst/>
                <a:latin typeface="Candara" charset="0"/>
                <a:ea typeface="Calibri" charset="0"/>
                <a:cs typeface="Times" charset="0"/>
              </a:rPr>
              <a:t>er</a:t>
            </a: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) used in the </a:t>
            </a:r>
            <a:r>
              <a:rPr lang="en-US" sz="1100" dirty="0" smtClean="0">
                <a:effectLst/>
                <a:latin typeface="Candara" charset="0"/>
                <a:ea typeface="Calibri" charset="0"/>
                <a:cs typeface="Times" charset="0"/>
              </a:rPr>
              <a:t>render </a:t>
            </a: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of others </a:t>
            </a:r>
            <a:r>
              <a:rPr lang="en-US" sz="1100" dirty="0" smtClean="0">
                <a:effectLst/>
                <a:latin typeface="Candara" charset="0"/>
                <a:ea typeface="Calibri" charset="0"/>
                <a:cs typeface="Times" charset="0"/>
              </a:rPr>
              <a:t>component.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marL="342900" lvl="0" indent="-342900" algn="just">
              <a:lnSpc>
                <a:spcPts val="1700"/>
              </a:lnSpc>
              <a:spcAft>
                <a:spcPts val="1200"/>
              </a:spcAft>
              <a:buFont typeface="Symbol" charset="2"/>
              <a:buChar char=""/>
            </a:pP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 </a:t>
            </a:r>
            <a:r>
              <a:rPr lang="en-US" sz="1100" b="1" dirty="0">
                <a:effectLst/>
                <a:latin typeface="Candara" charset="0"/>
                <a:ea typeface="Calibri" charset="0"/>
                <a:cs typeface="Times" charset="0"/>
              </a:rPr>
              <a:t>video </a:t>
            </a: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that contains the mp4 format link using in the background of the login screen. 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algn="just">
              <a:lnSpc>
                <a:spcPts val="1700"/>
              </a:lnSpc>
              <a:spcAft>
                <a:spcPts val="1200"/>
              </a:spcAft>
            </a:pPr>
            <a:r>
              <a:rPr lang="en-US" sz="1100" b="1" dirty="0">
                <a:effectLst/>
                <a:latin typeface="Candara" charset="0"/>
                <a:ea typeface="Calibri" charset="0"/>
                <a:cs typeface="Times" charset="0"/>
              </a:rPr>
              <a:t>Components:</a:t>
            </a: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 contains the different components (as native or customs) display by the user interface. You can refer you to the name to understand the app page displayed. </a:t>
            </a:r>
            <a:r>
              <a:rPr lang="en-US" sz="1100" i="1" dirty="0">
                <a:effectLst/>
                <a:latin typeface="Candara" charset="0"/>
                <a:ea typeface="Calibri" charset="0"/>
                <a:cs typeface="Times" charset="0"/>
              </a:rPr>
              <a:t>(Feed file refer to the pictures feed of the App ~ home)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algn="just">
              <a:lnSpc>
                <a:spcPts val="1700"/>
              </a:lnSpc>
              <a:spcAft>
                <a:spcPts val="1200"/>
              </a:spcAft>
            </a:pP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Two others files are important too, there are in the base of the application: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marL="342900" lvl="0" indent="-342900" algn="just">
              <a:lnSpc>
                <a:spcPts val="1700"/>
              </a:lnSpc>
              <a:spcAft>
                <a:spcPts val="1200"/>
              </a:spcAft>
              <a:buFont typeface="Symbol" charset="2"/>
              <a:buChar char=""/>
            </a:pPr>
            <a:r>
              <a:rPr lang="en-US" sz="1100" b="1" dirty="0" err="1">
                <a:effectLst/>
                <a:latin typeface="Candara" charset="0"/>
                <a:ea typeface="Calibri" charset="0"/>
                <a:cs typeface="Times" charset="0"/>
              </a:rPr>
              <a:t>Navigation.js</a:t>
            </a: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: the app navigation gestion </a:t>
            </a:r>
            <a:r>
              <a:rPr lang="en-US" sz="1100" i="1" dirty="0">
                <a:effectLst/>
                <a:latin typeface="Candara" charset="0"/>
                <a:ea typeface="Calibri" charset="0"/>
                <a:cs typeface="Times" charset="0"/>
              </a:rPr>
              <a:t>(</a:t>
            </a:r>
            <a:r>
              <a:rPr lang="en-US" sz="1100" i="1" dirty="0" err="1">
                <a:effectLst/>
                <a:latin typeface="Candara" charset="0"/>
                <a:ea typeface="Calibri" charset="0"/>
                <a:cs typeface="Times" charset="0"/>
              </a:rPr>
              <a:t>StakNavigator</a:t>
            </a:r>
            <a:r>
              <a:rPr lang="en-US" sz="1100" i="1" dirty="0">
                <a:effectLst/>
                <a:latin typeface="Candara" charset="0"/>
                <a:ea typeface="Calibri" charset="0"/>
                <a:cs typeface="Times" charset="0"/>
              </a:rPr>
              <a:t> and </a:t>
            </a:r>
            <a:r>
              <a:rPr lang="en-US" sz="1100" i="1" dirty="0" err="1">
                <a:effectLst/>
                <a:latin typeface="Candara" charset="0"/>
                <a:ea typeface="Calibri" charset="0"/>
                <a:cs typeface="Times" charset="0"/>
              </a:rPr>
              <a:t>ButomTabNavigator</a:t>
            </a:r>
            <a:r>
              <a:rPr lang="en-US" sz="1100" i="1" dirty="0">
                <a:effectLst/>
                <a:latin typeface="Candara" charset="0"/>
                <a:ea typeface="Calibri" charset="0"/>
                <a:cs typeface="Times" charset="0"/>
              </a:rPr>
              <a:t>)</a:t>
            </a: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 integrated in the file</a:t>
            </a:r>
            <a:r>
              <a:rPr lang="en-US" sz="1100" dirty="0" smtClean="0">
                <a:effectLst/>
                <a:latin typeface="Candara" charset="0"/>
                <a:ea typeface="Calibri" charset="0"/>
                <a:cs typeface="Times" charset="0"/>
              </a:rPr>
              <a:t>: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marL="342900" lvl="0" indent="-342900" algn="just">
              <a:lnSpc>
                <a:spcPts val="1700"/>
              </a:lnSpc>
              <a:spcAft>
                <a:spcPts val="1200"/>
              </a:spcAft>
              <a:buFont typeface="Symbol" charset="2"/>
              <a:buChar char=""/>
            </a:pPr>
            <a:r>
              <a:rPr lang="en-US" sz="1100" b="1" dirty="0" err="1">
                <a:effectLst/>
                <a:latin typeface="Candara" charset="0"/>
                <a:ea typeface="Calibri" charset="0"/>
                <a:cs typeface="Times" charset="0"/>
              </a:rPr>
              <a:t>App.js</a:t>
            </a: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 that contains the base of the App. 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algn="just">
              <a:lnSpc>
                <a:spcPts val="1700"/>
              </a:lnSpc>
              <a:spcAft>
                <a:spcPts val="1200"/>
              </a:spcAft>
            </a:pP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 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algn="just">
              <a:lnSpc>
                <a:spcPts val="1700"/>
              </a:lnSpc>
              <a:spcAft>
                <a:spcPts val="1200"/>
              </a:spcAft>
            </a:pPr>
            <a:r>
              <a:rPr lang="en-US" sz="1100" dirty="0">
                <a:effectLst/>
                <a:latin typeface="Candara" charset="0"/>
                <a:ea typeface="Calibri" charset="0"/>
                <a:cs typeface="Times" charset="0"/>
              </a:rPr>
              <a:t> 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algn="just">
              <a:lnSpc>
                <a:spcPts val="1700"/>
              </a:lnSpc>
              <a:spcAft>
                <a:spcPts val="1200"/>
              </a:spcAft>
            </a:pPr>
            <a:r>
              <a:rPr lang="en-US" sz="1200" dirty="0">
                <a:effectLst/>
                <a:latin typeface="Times" charset="0"/>
                <a:ea typeface="Calibri" charset="0"/>
                <a:cs typeface="Times" charset="0"/>
              </a:rPr>
              <a:t> 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sz="1200" dirty="0">
                <a:effectLst/>
                <a:ea typeface="Calibri" charset="0"/>
                <a:cs typeface="Times New Roman" charset="0"/>
              </a:rPr>
              <a:t>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758" y="914856"/>
            <a:ext cx="2655158" cy="472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/>
          <a:stretch/>
        </p:blipFill>
        <p:spPr>
          <a:xfrm>
            <a:off x="7110205" y="4212186"/>
            <a:ext cx="3611105" cy="2281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3" y="914856"/>
            <a:ext cx="1888141" cy="54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8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"/>
            <a:ext cx="568036" cy="6858001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vert270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SCHEMA D’UNE REQUETE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ndroïde Cellulaire - Image gratuite sur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8" y="1745672"/>
            <a:ext cx="3144982" cy="17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08945" y="1242924"/>
            <a:ext cx="18218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002060"/>
                </a:solidFill>
              </a:rPr>
              <a:t>CLIENT  </a:t>
            </a:r>
          </a:p>
          <a:p>
            <a:r>
              <a:rPr lang="fr-FR" sz="1000" dirty="0" smtClean="0"/>
              <a:t>Application Mobile</a:t>
            </a:r>
            <a:endParaRPr lang="fr-FR" sz="1000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289669" y="2145278"/>
            <a:ext cx="1141131" cy="969840"/>
          </a:xfrm>
          <a:prstGeom prst="bentConnector3">
            <a:avLst>
              <a:gd name="adj1" fmla="val 1459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797006" y="1374557"/>
            <a:ext cx="7482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/>
              <a:t>POST</a:t>
            </a:r>
          </a:p>
          <a:p>
            <a:r>
              <a:rPr lang="fr-FR" sz="1400" b="1" dirty="0" smtClean="0"/>
              <a:t>GET</a:t>
            </a:r>
          </a:p>
          <a:p>
            <a:r>
              <a:rPr lang="fr-FR" sz="1400" b="1" dirty="0" smtClean="0"/>
              <a:t>DELETE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85241" y="552277"/>
            <a:ext cx="4959996" cy="30776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78507" y="165826"/>
            <a:ext cx="462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smtClean="0">
                <a:solidFill>
                  <a:srgbClr val="7030A0"/>
                </a:solidFill>
              </a:rPr>
              <a:t>APPLICATION MOBILE DE L UTILISATEUR</a:t>
            </a:r>
            <a:endParaRPr lang="fr-FR" sz="1600" b="1" dirty="0" smtClean="0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92962" y="1082421"/>
            <a:ext cx="3129802" cy="2159543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eact Native |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30" y="1430064"/>
            <a:ext cx="1016023" cy="101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ndroïde Cellulaire - Image gratuite sur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31" y="4811199"/>
            <a:ext cx="3144982" cy="17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>
            <a:off x="2428061" y="2948215"/>
            <a:ext cx="1196007" cy="1907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4" idx="2"/>
          </p:cNvCxnSpPr>
          <p:nvPr/>
        </p:nvCxnSpPr>
        <p:spPr>
          <a:xfrm flipH="1">
            <a:off x="5555673" y="3241964"/>
            <a:ext cx="2190" cy="122932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32910" y="4471288"/>
            <a:ext cx="6624467" cy="2159543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24049" y="2712556"/>
            <a:ext cx="22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Framework Front end 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9642764" y="886691"/>
            <a:ext cx="2147454" cy="206152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API Extern </a:t>
            </a:r>
          </a:p>
        </p:txBody>
      </p:sp>
      <p:pic>
        <p:nvPicPr>
          <p:cNvPr id="1030" name="Picture 6" descr="mgur — Wikipé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77" y="2125256"/>
            <a:ext cx="1118228" cy="40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 rot="5400000">
            <a:off x="4297684" y="4309625"/>
            <a:ext cx="639078" cy="1566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Router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5400000">
            <a:off x="4324091" y="5307389"/>
            <a:ext cx="575828" cy="15557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Component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5400000">
            <a:off x="5939009" y="4773377"/>
            <a:ext cx="1183755" cy="15557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API file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5400000">
            <a:off x="8285438" y="4769159"/>
            <a:ext cx="864889" cy="15557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Wrapper (</a:t>
            </a:r>
            <a:r>
              <a:rPr lang="en-US" dirty="0" err="1" smtClean="0">
                <a:solidFill>
                  <a:srgbClr val="0070C0"/>
                </a:solidFill>
              </a:rPr>
              <a:t>Axios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811492" y="2847072"/>
            <a:ext cx="1345885" cy="22456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0" idx="3"/>
            <a:endCxn id="31" idx="1"/>
          </p:cNvCxnSpPr>
          <p:nvPr/>
        </p:nvCxnSpPr>
        <p:spPr>
          <a:xfrm flipH="1">
            <a:off x="4612005" y="5412260"/>
            <a:ext cx="5218" cy="385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72147" y="327487"/>
            <a:ext cx="232525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 smtClean="0"/>
              <a:t>Le client ouvre son application mobile, effectue une requête</a:t>
            </a:r>
            <a:endParaRPr lang="fr-FR" sz="1100" dirty="0"/>
          </a:p>
        </p:txBody>
      </p:sp>
      <p:sp>
        <p:nvSpPr>
          <p:cNvPr id="33" name="Oval 32"/>
          <p:cNvSpPr/>
          <p:nvPr/>
        </p:nvSpPr>
        <p:spPr>
          <a:xfrm>
            <a:off x="3097845" y="787662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25311" y="4095434"/>
            <a:ext cx="1755648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 smtClean="0"/>
              <a:t>Le router réceptionne la requête</a:t>
            </a:r>
            <a:r>
              <a:rPr lang="fr-FR" sz="1100" dirty="0"/>
              <a:t> </a:t>
            </a:r>
            <a:r>
              <a:rPr lang="fr-FR" sz="1100" dirty="0" smtClean="0"/>
              <a:t>et appelle le bon component</a:t>
            </a:r>
            <a:endParaRPr lang="fr-FR" sz="1100" dirty="0"/>
          </a:p>
        </p:txBody>
      </p:sp>
      <p:sp>
        <p:nvSpPr>
          <p:cNvPr id="36" name="Oval 35"/>
          <p:cNvSpPr/>
          <p:nvPr/>
        </p:nvSpPr>
        <p:spPr>
          <a:xfrm>
            <a:off x="4743415" y="4547298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06337" y="3843020"/>
            <a:ext cx="2233668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/>
              <a:t>Toutes les vues React sont composées entièrement de components</a:t>
            </a:r>
            <a:r>
              <a:rPr lang="fr-FR" sz="1100" dirty="0" smtClean="0"/>
              <a:t>. Le component appelle la constante correspondant a la requête définit dans l’API file. </a:t>
            </a:r>
            <a:endParaRPr lang="fr-FR" sz="1100" dirty="0"/>
          </a:p>
        </p:txBody>
      </p:sp>
      <p:cxnSp>
        <p:nvCxnSpPr>
          <p:cNvPr id="39" name="Straight Arrow Connector 38"/>
          <p:cNvCxnSpPr>
            <a:stCxn id="26" idx="0"/>
            <a:endCxn id="27" idx="2"/>
          </p:cNvCxnSpPr>
          <p:nvPr/>
        </p:nvCxnSpPr>
        <p:spPr>
          <a:xfrm flipV="1">
            <a:off x="7308765" y="5547038"/>
            <a:ext cx="631240" cy="4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9662016" y="4926284"/>
            <a:ext cx="1843217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b="1" dirty="0" err="1" smtClean="0"/>
              <a:t>Axios</a:t>
            </a:r>
            <a:r>
              <a:rPr lang="fr-FR" sz="1100" dirty="0" smtClean="0"/>
              <a:t> est une dependances qui se charge des appels réseaux </a:t>
            </a:r>
            <a:r>
              <a:rPr lang="fr-FR" sz="1100" i="1" dirty="0" smtClean="0"/>
              <a:t>(renvoi une promesse : succès or </a:t>
            </a:r>
            <a:r>
              <a:rPr lang="fr-FR" sz="1100" i="1" dirty="0" err="1" smtClean="0"/>
              <a:t>error</a:t>
            </a:r>
            <a:r>
              <a:rPr lang="fr-FR" sz="1100" i="1" dirty="0" smtClean="0"/>
              <a:t>)</a:t>
            </a:r>
          </a:p>
          <a:p>
            <a:r>
              <a:rPr lang="fr-FR" sz="1050" dirty="0" smtClean="0"/>
              <a:t>+ facilite les requêtes http</a:t>
            </a:r>
            <a:endParaRPr lang="fr-FR" sz="1050" dirty="0"/>
          </a:p>
        </p:txBody>
      </p:sp>
      <p:sp>
        <p:nvSpPr>
          <p:cNvPr id="44" name="Oval 43"/>
          <p:cNvSpPr/>
          <p:nvPr/>
        </p:nvSpPr>
        <p:spPr>
          <a:xfrm>
            <a:off x="7762646" y="4601709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662016" y="3635091"/>
            <a:ext cx="20104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latin typeface="Candara" charset="0"/>
                <a:ea typeface="Candara" charset="0"/>
                <a:cs typeface="Candara" charset="0"/>
              </a:rPr>
              <a:t>Echange de données en JSON</a:t>
            </a:r>
            <a:endParaRPr lang="en-US" sz="1200" i="1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46221" y="4039275"/>
            <a:ext cx="12076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100" dirty="0" smtClean="0"/>
              <a:t>Retourne la </a:t>
            </a:r>
            <a:r>
              <a:rPr lang="fr-FR" sz="1100" smtClean="0"/>
              <a:t>vue correspondante</a:t>
            </a:r>
            <a:endParaRPr lang="fr-FR" sz="1100" dirty="0"/>
          </a:p>
        </p:txBody>
      </p:sp>
      <p:sp>
        <p:nvSpPr>
          <p:cNvPr id="48" name="Oval 47"/>
          <p:cNvSpPr/>
          <p:nvPr/>
        </p:nvSpPr>
        <p:spPr>
          <a:xfrm>
            <a:off x="2152677" y="3839853"/>
            <a:ext cx="343521" cy="3083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38" y="5000606"/>
            <a:ext cx="638715" cy="1276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44" y="2065854"/>
            <a:ext cx="612409" cy="1143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Picture 2" descr="nformatique Utilisateur Icon - Image gratuite sur Pixab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33" y="1634427"/>
            <a:ext cx="811660" cy="8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10495653" y="3924344"/>
            <a:ext cx="1559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/>
              <a:t>POST</a:t>
            </a:r>
          </a:p>
          <a:p>
            <a:r>
              <a:rPr lang="fr-FR" sz="1400" b="1" dirty="0" smtClean="0"/>
              <a:t>GET</a:t>
            </a:r>
          </a:p>
          <a:p>
            <a:r>
              <a:rPr lang="fr-FR" sz="1400" b="1" dirty="0" smtClean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827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 rot="5400000">
            <a:off x="5811981" y="-5811983"/>
            <a:ext cx="568036" cy="121920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vert270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AUTOMATED TESTS WITH JEST-ENZYME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301" y="3409179"/>
            <a:ext cx="6218981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 smtClean="0">
                <a:latin typeface="Candara" charset="0"/>
                <a:ea typeface="Candara" charset="0"/>
                <a:cs typeface="Candara" charset="0"/>
              </a:rPr>
              <a:t>MISE EN PLACE DE DEUX METHODES DE TESTS SUR MES COMPOSANTS </a:t>
            </a:r>
            <a:r>
              <a:rPr lang="en-US" sz="1600" i="1" spc="300" dirty="0">
                <a:latin typeface="Candara" charset="0"/>
                <a:ea typeface="Candara" charset="0"/>
                <a:cs typeface="Candara" charset="0"/>
              </a:rPr>
              <a:t>:</a:t>
            </a:r>
            <a:endParaRPr lang="en-US" sz="1600" spc="300" dirty="0" smtClean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3523" y="4586236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 smtClean="0">
                <a:solidFill>
                  <a:srgbClr val="0070C0"/>
                </a:solidFill>
                <a:latin typeface="Candara" charset="0"/>
                <a:ea typeface="Candara" charset="0"/>
                <a:cs typeface="Candara" charset="0"/>
              </a:rPr>
              <a:t>TEST DE SNAPSHOT</a:t>
            </a:r>
            <a:endParaRPr lang="en-US" dirty="0">
              <a:solidFill>
                <a:srgbClr val="0070C0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" name="AutoShape 4" descr="https://blog.ineat-group.com/wp-content/uploads/2019/05/tutorial-react-jest-enzyme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8"/>
          <a:stretch/>
        </p:blipFill>
        <p:spPr>
          <a:xfrm>
            <a:off x="2734340" y="728482"/>
            <a:ext cx="1798597" cy="20586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8" t="11248" r="39126" b="16544"/>
          <a:stretch/>
        </p:blipFill>
        <p:spPr>
          <a:xfrm>
            <a:off x="5104544" y="1067922"/>
            <a:ext cx="1364561" cy="1452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15123" r="68972" b="18255"/>
          <a:stretch/>
        </p:blipFill>
        <p:spPr>
          <a:xfrm>
            <a:off x="438801" y="1008913"/>
            <a:ext cx="1797066" cy="16134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2301" y="5170919"/>
            <a:ext cx="5476505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CDCAA"/>
                </a:solidFill>
                <a:latin typeface="Menlo" charset="0"/>
              </a:rPr>
              <a:t>test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'renders correctly'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()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const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tree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renderer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create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ImageUploader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Menlo" charset="0"/>
              </a:rPr>
              <a:t>/&gt;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toJSON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();</a:t>
            </a:r>
          </a:p>
          <a:p>
            <a:r>
              <a:rPr lang="en-US" sz="1200" dirty="0">
                <a:solidFill>
                  <a:srgbClr val="DCDCAA"/>
                </a:solidFill>
                <a:latin typeface="Menlo" charset="0"/>
              </a:rPr>
              <a:t>expect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tree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toMatchSnapshot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();</a:t>
            </a:r>
          </a:p>
          <a:p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});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66052" y="722761"/>
            <a:ext cx="4515970" cy="60170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CONFIGURER LE TEST ------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 err="1">
                <a:solidFill>
                  <a:srgbClr val="9CDCFE"/>
                </a:solidFill>
                <a:latin typeface="Menlo" charset="0"/>
              </a:rPr>
              <a:t>jest</a:t>
            </a:r>
            <a:r>
              <a:rPr lang="en-US" sz="7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Menlo" charset="0"/>
              </a:rPr>
              <a:t>disableAutomock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();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700" dirty="0">
                <a:solidFill>
                  <a:srgbClr val="D4D4D4"/>
                </a:solidFill>
                <a:latin typeface="Menlo" charset="0"/>
              </a:rPr>
            </a:br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mocker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axios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 err="1">
                <a:solidFill>
                  <a:srgbClr val="9CDCFE"/>
                </a:solidFill>
                <a:latin typeface="Menlo" charset="0"/>
              </a:rPr>
              <a:t>jest</a:t>
            </a:r>
            <a:r>
              <a:rPr lang="en-US" sz="7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Menlo" charset="0"/>
              </a:rPr>
              <a:t>mock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700" dirty="0" err="1">
                <a:solidFill>
                  <a:srgbClr val="CE9178"/>
                </a:solidFill>
                <a:latin typeface="Menlo" charset="0"/>
              </a:rPr>
              <a:t>axios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mocker le module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dans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le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fichier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correpondant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 err="1">
                <a:solidFill>
                  <a:srgbClr val="9CDCFE"/>
                </a:solidFill>
                <a:latin typeface="Menlo" charset="0"/>
              </a:rPr>
              <a:t>jest</a:t>
            </a:r>
            <a:r>
              <a:rPr lang="en-US" sz="7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Menlo" charset="0"/>
              </a:rPr>
              <a:t>mock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'../</a:t>
            </a:r>
            <a:r>
              <a:rPr lang="en-US" sz="700" dirty="0" err="1">
                <a:solidFill>
                  <a:srgbClr val="CE9178"/>
                </a:solidFill>
                <a:latin typeface="Menlo" charset="0"/>
              </a:rPr>
              <a:t>src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7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700" dirty="0" err="1">
                <a:solidFill>
                  <a:srgbClr val="CE9178"/>
                </a:solidFill>
                <a:latin typeface="Menlo" charset="0"/>
              </a:rPr>
              <a:t>Image.js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 () </a:t>
            </a:r>
            <a:r>
              <a:rPr lang="en-US" sz="7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({</a:t>
            </a:r>
          </a:p>
          <a:p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je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donne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la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fonction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du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componentWillMount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et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ses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parametres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 err="1">
                <a:solidFill>
                  <a:srgbClr val="DCDCAA"/>
                </a:solidFill>
                <a:latin typeface="Menlo" charset="0"/>
              </a:rPr>
              <a:t>DisplayFeed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section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sort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7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retourner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ce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que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doit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renvoyer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la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fonction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>
                <a:solidFill>
                  <a:srgbClr val="C586C0"/>
                </a:solidFill>
                <a:latin typeface="Menlo" charset="0"/>
              </a:rPr>
              <a:t>return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(</a:t>
            </a:r>
          </a:p>
          <a:p>
            <a:r>
              <a:rPr lang="en-US" sz="7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Menlo" charset="0"/>
              </a:rPr>
              <a:t>Promise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((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resolve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reject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7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7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data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= {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data: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[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images: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[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type: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"image/jpeg"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id: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"id_first_img_1"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link: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"http://</a:t>
            </a:r>
            <a:r>
              <a:rPr lang="en-US" sz="700" dirty="0" err="1">
                <a:solidFill>
                  <a:srgbClr val="CE9178"/>
                </a:solidFill>
                <a:latin typeface="Menlo" charset="0"/>
              </a:rPr>
              <a:t>www.google.com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],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id: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700" dirty="0" err="1">
                <a:solidFill>
                  <a:srgbClr val="CE9178"/>
                </a:solidFill>
                <a:latin typeface="Menlo" charset="0"/>
              </a:rPr>
              <a:t>id_first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700" dirty="0" smtClean="0">
                <a:solidFill>
                  <a:srgbClr val="D4D4D4"/>
                </a:solidFill>
                <a:latin typeface="Menlo" charset="0"/>
              </a:rPr>
              <a:t>},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 smtClean="0">
                <a:solidFill>
                  <a:srgbClr val="9CDCFE"/>
                </a:solidFill>
                <a:latin typeface="Menlo" charset="0"/>
              </a:rPr>
              <a:t>images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[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type: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"video"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id: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"id_error_img_1"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link: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"http://</a:t>
            </a:r>
            <a:r>
              <a:rPr lang="en-US" sz="700" dirty="0" err="1">
                <a:solidFill>
                  <a:srgbClr val="CE9178"/>
                </a:solidFill>
                <a:latin typeface="Menlo" charset="0"/>
              </a:rPr>
              <a:t>www.google.com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],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id: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700" dirty="0" err="1">
                <a:solidFill>
                  <a:srgbClr val="CE9178"/>
                </a:solidFill>
                <a:latin typeface="Menlo" charset="0"/>
              </a:rPr>
              <a:t>id_error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]}</a:t>
            </a:r>
          </a:p>
          <a:p>
            <a:r>
              <a:rPr lang="en-US" sz="700" dirty="0">
                <a:solidFill>
                  <a:srgbClr val="9CDCFE"/>
                </a:solidFill>
                <a:latin typeface="Menlo" charset="0"/>
              </a:rPr>
              <a:t>resolve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data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})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)}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}));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700" dirty="0">
                <a:solidFill>
                  <a:srgbClr val="D4D4D4"/>
                </a:solidFill>
                <a:latin typeface="Menlo" charset="0"/>
              </a:rPr>
            </a:br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Cette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ligne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sert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uniquement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a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remplacer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notre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react-native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comme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on ne le lance pas, pour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pouvoir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charger le component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 err="1">
                <a:solidFill>
                  <a:srgbClr val="9CDCFE"/>
                </a:solidFill>
                <a:latin typeface="Menlo" charset="0"/>
              </a:rPr>
              <a:t>Enzyme</a:t>
            </a:r>
            <a:r>
              <a:rPr lang="en-US" sz="7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Menlo" charset="0"/>
              </a:rPr>
              <a:t>configure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({ 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adapter: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Menlo" charset="0"/>
              </a:rPr>
              <a:t>Adapter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()});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700" dirty="0">
                <a:solidFill>
                  <a:srgbClr val="D4D4D4"/>
                </a:solidFill>
                <a:latin typeface="Menlo" charset="0"/>
              </a:rPr>
            </a:br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TESTER ------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>
                <a:solidFill>
                  <a:srgbClr val="DCDCAA"/>
                </a:solidFill>
                <a:latin typeface="Menlo" charset="0"/>
              </a:rPr>
              <a:t>test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'renders correctly'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700" dirty="0" err="1">
                <a:solidFill>
                  <a:srgbClr val="569CD6"/>
                </a:solidFill>
                <a:latin typeface="Menlo" charset="0"/>
              </a:rPr>
              <a:t>async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() </a:t>
            </a:r>
            <a:r>
              <a:rPr lang="en-US" sz="7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Creer le component a tester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 err="1">
                <a:solidFill>
                  <a:srgbClr val="569CD6"/>
                </a:solidFill>
                <a:latin typeface="Menlo" charset="0"/>
              </a:rPr>
              <a:t>const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Menlo" charset="0"/>
              </a:rPr>
              <a:t>wrapper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700" dirty="0">
                <a:solidFill>
                  <a:srgbClr val="C586C0"/>
                </a:solidFill>
                <a:latin typeface="Menlo" charset="0"/>
              </a:rPr>
              <a:t>await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sz="700" dirty="0">
                <a:solidFill>
                  <a:srgbClr val="DCDCAA"/>
                </a:solidFill>
                <a:latin typeface="Menlo" charset="0"/>
              </a:rPr>
              <a:t>shallow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sz="700" dirty="0" err="1">
                <a:solidFill>
                  <a:srgbClr val="4EC9B0"/>
                </a:solidFill>
                <a:latin typeface="Menlo" charset="0"/>
              </a:rPr>
              <a:t>FeedScreen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latin typeface="Menlo" charset="0"/>
              </a:rPr>
              <a:t>/&gt;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));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700" dirty="0">
                <a:solidFill>
                  <a:srgbClr val="D4D4D4"/>
                </a:solidFill>
                <a:latin typeface="Menlo" charset="0"/>
              </a:rPr>
            </a:br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"j attend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que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mon state image (un tableau)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fasse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une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longueur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de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trois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"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>
                <a:solidFill>
                  <a:srgbClr val="DCDCAA"/>
                </a:solidFill>
                <a:latin typeface="Menlo" charset="0"/>
              </a:rPr>
              <a:t>expect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 err="1">
                <a:solidFill>
                  <a:srgbClr val="9CDCFE"/>
                </a:solidFill>
                <a:latin typeface="Menlo" charset="0"/>
              </a:rPr>
              <a:t>wrapper</a:t>
            </a:r>
            <a:r>
              <a:rPr lang="en-US" sz="7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Menlo" charset="0"/>
              </a:rPr>
              <a:t>state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'images'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)).</a:t>
            </a:r>
            <a:r>
              <a:rPr lang="en-US" sz="700" dirty="0" err="1">
                <a:solidFill>
                  <a:srgbClr val="DCDCAA"/>
                </a:solidFill>
                <a:latin typeface="Menlo" charset="0"/>
              </a:rPr>
              <a:t>toHaveLength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>
                <a:solidFill>
                  <a:srgbClr val="B5CEA8"/>
                </a:solidFill>
                <a:latin typeface="Menlo" charset="0"/>
              </a:rPr>
              <a:t>3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sz="700" dirty="0">
                <a:solidFill>
                  <a:srgbClr val="6A9955"/>
                </a:solidFill>
                <a:latin typeface="Menlo" charset="0"/>
              </a:rPr>
              <a:t>// "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jattend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que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le champ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source.uri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a l index 0 de mon tableau image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correpsonent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ce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cette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 </a:t>
            </a:r>
            <a:r>
              <a:rPr lang="en-US" sz="700" dirty="0" err="1">
                <a:solidFill>
                  <a:srgbClr val="6A9955"/>
                </a:solidFill>
                <a:latin typeface="Menlo" charset="0"/>
              </a:rPr>
              <a:t>url</a:t>
            </a:r>
            <a:r>
              <a:rPr lang="en-US" sz="700" dirty="0">
                <a:solidFill>
                  <a:srgbClr val="6A9955"/>
                </a:solidFill>
                <a:latin typeface="Menlo" charset="0"/>
              </a:rPr>
              <a:t>"</a:t>
            </a:r>
            <a:endParaRPr lang="en-US" sz="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700" dirty="0">
                <a:solidFill>
                  <a:srgbClr val="DCDCAA"/>
                </a:solidFill>
                <a:latin typeface="Menlo" charset="0"/>
              </a:rPr>
              <a:t>expect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 err="1">
                <a:solidFill>
                  <a:srgbClr val="9CDCFE"/>
                </a:solidFill>
                <a:latin typeface="Menlo" charset="0"/>
              </a:rPr>
              <a:t>wrapper</a:t>
            </a:r>
            <a:r>
              <a:rPr lang="en-US" sz="7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Menlo" charset="0"/>
              </a:rPr>
              <a:t>state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'images'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)[</a:t>
            </a:r>
            <a:r>
              <a:rPr lang="en-US" sz="7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].</a:t>
            </a:r>
            <a:r>
              <a:rPr lang="en-US" sz="700" dirty="0" err="1">
                <a:solidFill>
                  <a:srgbClr val="9CDCFE"/>
                </a:solidFill>
                <a:latin typeface="Menlo" charset="0"/>
              </a:rPr>
              <a:t>source</a:t>
            </a:r>
            <a:r>
              <a:rPr lang="en-US" sz="7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700" dirty="0" err="1">
                <a:solidFill>
                  <a:srgbClr val="9CDCFE"/>
                </a:solidFill>
                <a:latin typeface="Menlo" charset="0"/>
              </a:rPr>
              <a:t>uri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700" dirty="0" err="1">
                <a:solidFill>
                  <a:srgbClr val="DCDCAA"/>
                </a:solidFill>
                <a:latin typeface="Menlo" charset="0"/>
              </a:rPr>
              <a:t>toEqual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Menlo" charset="0"/>
              </a:rPr>
              <a:t>i.imgur.com</a:t>
            </a:r>
            <a:r>
              <a:rPr lang="en-US" sz="700" dirty="0">
                <a:solidFill>
                  <a:srgbClr val="CE9178"/>
                </a:solidFill>
                <a:latin typeface="Menlo" charset="0"/>
              </a:rPr>
              <a:t>/id_first_img_1.jpg"</a:t>
            </a:r>
            <a:r>
              <a:rPr lang="en-US" sz="7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sz="700" dirty="0">
                <a:solidFill>
                  <a:srgbClr val="D4D4D4"/>
                </a:solidFill>
                <a:latin typeface="Menlo" charset="0"/>
              </a:rPr>
              <a:t>});</a:t>
            </a:r>
            <a:endParaRPr lang="en-US" sz="7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91548" y="6290274"/>
            <a:ext cx="2353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 smtClean="0">
                <a:solidFill>
                  <a:srgbClr val="0070C0"/>
                </a:solidFill>
                <a:latin typeface="Candara" charset="0"/>
                <a:ea typeface="Candara" charset="0"/>
                <a:cs typeface="Candara" charset="0"/>
              </a:rPr>
              <a:t>MISE EN SIMULATION</a:t>
            </a:r>
            <a:endParaRPr lang="en-US" dirty="0">
              <a:solidFill>
                <a:srgbClr val="0070C0"/>
              </a:solidFill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 rot="5400000">
            <a:off x="5811981" y="-5811983"/>
            <a:ext cx="568036" cy="121920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vert270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AUTOMATED TESTS WITH JEST-ENZYME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4" descr="https://blog.ineat-group.com/wp-content/uploads/2019/05/tutorial-react-jest-enzyme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56" y="1505414"/>
            <a:ext cx="8193479" cy="4487437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2" idx="1"/>
          </p:cNvCxnSpPr>
          <p:nvPr/>
        </p:nvCxnSpPr>
        <p:spPr>
          <a:xfrm>
            <a:off x="2297151" y="3749132"/>
            <a:ext cx="10580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8440" y="1962919"/>
            <a:ext cx="15388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Sans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b="1" dirty="0" smtClean="0"/>
              <a:t>: 72%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3334215"/>
            <a:ext cx="1992351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Api a un coverage de 25% car </a:t>
            </a:r>
            <a:r>
              <a:rPr lang="en-US" sz="1200" dirty="0" err="1" smtClean="0"/>
              <a:t>elle</a:t>
            </a:r>
            <a:r>
              <a:rPr lang="en-US" sz="1200" dirty="0" smtClean="0"/>
              <a:t> </a:t>
            </a:r>
            <a:r>
              <a:rPr lang="en-US" sz="1200" dirty="0" err="1" smtClean="0"/>
              <a:t>contient</a:t>
            </a:r>
            <a:r>
              <a:rPr lang="en-US" sz="1200" dirty="0" smtClean="0"/>
              <a:t> </a:t>
            </a:r>
            <a:r>
              <a:rPr lang="en-US" sz="1200" dirty="0" err="1" smtClean="0"/>
              <a:t>principalement</a:t>
            </a:r>
            <a:r>
              <a:rPr lang="en-US" sz="1200" dirty="0" smtClean="0"/>
              <a:t> des appels a </a:t>
            </a:r>
            <a:r>
              <a:rPr lang="en-US" sz="1200" dirty="0" err="1" smtClean="0"/>
              <a:t>Axios</a:t>
            </a:r>
            <a:r>
              <a:rPr lang="en-US" sz="1200" dirty="0" smtClean="0"/>
              <a:t> et un Wrapper </a:t>
            </a:r>
            <a:r>
              <a:rPr lang="en-US" sz="1200" dirty="0" err="1" smtClean="0"/>
              <a:t>sur</a:t>
            </a:r>
            <a:r>
              <a:rPr lang="en-US" sz="1200" dirty="0" smtClean="0"/>
              <a:t> </a:t>
            </a:r>
            <a:r>
              <a:rPr lang="en-US" sz="1200" dirty="0" err="1" smtClean="0"/>
              <a:t>une</a:t>
            </a:r>
            <a:r>
              <a:rPr lang="en-US" sz="1200" dirty="0" smtClean="0"/>
              <a:t> Promise =&gt; pas de code </a:t>
            </a:r>
            <a:r>
              <a:rPr lang="en-US" sz="1200" dirty="0" err="1" smtClean="0"/>
              <a:t>concretement</a:t>
            </a:r>
            <a:r>
              <a:rPr lang="en-US" sz="1200" dirty="0" smtClean="0"/>
              <a:t> testable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76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600</Words>
  <Application>Microsoft Macintosh PowerPoint</Application>
  <PresentationFormat>Widescreen</PresentationFormat>
  <Paragraphs>227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Apple Color Emoji</vt:lpstr>
      <vt:lpstr>Avenir Book</vt:lpstr>
      <vt:lpstr>Calibri</vt:lpstr>
      <vt:lpstr>Calibri Light</vt:lpstr>
      <vt:lpstr>Candara</vt:lpstr>
      <vt:lpstr>Menlo</vt:lpstr>
      <vt:lpstr>Symbol</vt:lpstr>
      <vt:lpstr>Tahoma</vt:lpstr>
      <vt:lpstr>Times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2020-05-02T13:01:47Z</dcterms:created>
  <dcterms:modified xsi:type="dcterms:W3CDTF">2020-05-05T20:28:10Z</dcterms:modified>
</cp:coreProperties>
</file>